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90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570e8cd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e570e8cdf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331bb8d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331bb8d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331ff1f7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a331ff1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a331ff1f7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a331ff1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b57e0a5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3b57e0a5c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b9efc63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b9efc6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ff3404e9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ff3404e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148264a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14826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bb4868446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bb486844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570e8cd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e570e8cdf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570e8cdf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e570e8cdf_7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570e8cdf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e570e8cdf_4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33888cc4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33888cc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065cf6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2065cf6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2148264a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2148264a6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699445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1699445d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5a2daaa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e5a2daaaa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df158a6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18df158a6a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a732b999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a732b999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2148264a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2148264a6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943cb9f0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e943cb9f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570e8c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e570e8cdf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43cb9f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943cb9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a1628f4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a1628f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a1628f42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a1628f4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a2e1ab73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a2e1ab73a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570e8cd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e570e8cdf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b57e0a5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3b57e0a5c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b57e0a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3b57e0a5c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570e8cdf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e570e8cdf_4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331ff1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a331ff1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777332" y="-270669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251054" y="2203053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917179" y="128985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8232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 b="1" sz="2400"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2000"/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800"/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3200"/>
            </a:lvl1pPr>
            <a:lvl2pPr indent="-317500" lvl="1" marL="9144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2800"/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2400"/>
            </a:lvl3pPr>
            <a:lvl4pPr indent="-317500" lvl="3" marL="18288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2000"/>
            </a:lvl4pPr>
            <a:lvl5pPr indent="-317500" lvl="4" marL="22860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2000"/>
            </a:lvl5pPr>
            <a:lvl6pPr indent="-317500" lvl="5" marL="27432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2000"/>
            </a:lvl6pPr>
            <a:lvl7pPr indent="-317500" lvl="6" marL="32004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2000"/>
            </a:lvl7pPr>
            <a:lvl8pPr indent="-317500" lvl="7" marL="36576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2000"/>
            </a:lvl8pPr>
            <a:lvl9pPr indent="-317500" lvl="8" marL="41148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 sz="1600"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4211340" y="987427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 sz="1600"/>
            </a:lvl1pPr>
            <a:lvl2pPr indent="-228600" lvl="1" marL="914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2pPr>
            <a:lvl3pPr indent="-228600" lvl="2" marL="1371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200"/>
            </a:lvl3pPr>
            <a:lvl4pPr indent="-228600" lvl="3" marL="1828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4pPr>
            <a:lvl5pPr indent="-228600" lvl="4" marL="22860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5pPr>
            <a:lvl6pPr indent="-228600" lvl="5" marL="27432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6pPr>
            <a:lvl7pPr indent="-228600" lvl="6" marL="32004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7pPr>
            <a:lvl8pPr indent="-228600" lvl="7" marL="36576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8pPr>
            <a:lvl9pPr indent="-228600" lvl="8" marL="4114800" rtl="0"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5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Relationship Id="rId4" Type="http://schemas.openxmlformats.org/officeDocument/2006/relationships/image" Target="../media/image38.jpg"/><Relationship Id="rId5" Type="http://schemas.openxmlformats.org/officeDocument/2006/relationships/image" Target="../media/image2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Relationship Id="rId4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Relationship Id="rId4" Type="http://schemas.openxmlformats.org/officeDocument/2006/relationships/image" Target="../media/image39.jpg"/><Relationship Id="rId5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jpg"/><Relationship Id="rId4" Type="http://schemas.openxmlformats.org/officeDocument/2006/relationships/image" Target="../media/image47.jpg"/><Relationship Id="rId5" Type="http://schemas.openxmlformats.org/officeDocument/2006/relationships/image" Target="../media/image4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Relationship Id="rId4" Type="http://schemas.openxmlformats.org/officeDocument/2006/relationships/image" Target="../media/image4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Relationship Id="rId4" Type="http://schemas.openxmlformats.org/officeDocument/2006/relationships/image" Target="../media/image46.jpg"/><Relationship Id="rId5" Type="http://schemas.openxmlformats.org/officeDocument/2006/relationships/image" Target="../media/image4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jpg"/><Relationship Id="rId4" Type="http://schemas.openxmlformats.org/officeDocument/2006/relationships/image" Target="../media/image45.jpg"/><Relationship Id="rId5" Type="http://schemas.openxmlformats.org/officeDocument/2006/relationships/image" Target="../media/image5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jpg"/><Relationship Id="rId4" Type="http://schemas.openxmlformats.org/officeDocument/2006/relationships/image" Target="../media/image4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4043900" y="2299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Richard Taylor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Chairman of the board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Rio de Janeiro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 governance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and Safety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Strategic partnerships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ichard Taylor B&amp;W 4Oct2015.JPG"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50" y="366700"/>
            <a:ext cx="2863201" cy="286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/>
        </p:nvSpPr>
        <p:spPr>
          <a:xfrm>
            <a:off x="4043900" y="2299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Tushar Jarhad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Pandas - Server side engineer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side developer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ushar.JPG"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17874" r="17874" t="0"/>
          <a:stretch/>
        </p:blipFill>
        <p:spPr>
          <a:xfrm>
            <a:off x="624825" y="492025"/>
            <a:ext cx="2641874" cy="2740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ish.jpeg" id="158" name="Google Shape;158;p22"/>
          <p:cNvPicPr preferRelativeResize="0"/>
          <p:nvPr/>
        </p:nvPicPr>
        <p:blipFill rotWithShape="1">
          <a:blip r:embed="rId4">
            <a:alphaModFix/>
          </a:blip>
          <a:srcRect b="11616" l="0" r="0" t="11608"/>
          <a:stretch/>
        </p:blipFill>
        <p:spPr>
          <a:xfrm>
            <a:off x="624825" y="3412675"/>
            <a:ext cx="2641874" cy="270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043900" y="3412675"/>
            <a:ext cx="70920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Manish Singh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Pandas - Server side engineer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Pune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Server side developer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3859825" y="3087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Tanay Prabhudesai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Pandas - Server side engineer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side developer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front end developer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nay.jpeg"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1399" r="1390" t="0"/>
          <a:stretch/>
        </p:blipFill>
        <p:spPr>
          <a:xfrm>
            <a:off x="624825" y="492025"/>
            <a:ext cx="2423176" cy="2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3859825" y="3412675"/>
            <a:ext cx="70920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Priya Balan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Pandas - Test engineer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Mumbai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QA and Testing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14656406_1419235178094525_7497590917660296196_n.jpg" id="167" name="Google Shape;167;p23"/>
          <p:cNvPicPr preferRelativeResize="0"/>
          <p:nvPr/>
        </p:nvPicPr>
        <p:blipFill rotWithShape="1">
          <a:blip r:embed="rId4">
            <a:alphaModFix/>
          </a:blip>
          <a:srcRect b="51939" l="51578" r="2000" t="5427"/>
          <a:stretch/>
        </p:blipFill>
        <p:spPr>
          <a:xfrm>
            <a:off x="624825" y="3443275"/>
            <a:ext cx="2641874" cy="3235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4043900" y="2299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Ankit Arora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Pandas - Android engineer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application development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kitA.png"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5" y="492025"/>
            <a:ext cx="2641875" cy="2740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RICA.jpg"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25" y="3412675"/>
            <a:ext cx="2856126" cy="29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3859825" y="3412675"/>
            <a:ext cx="7092000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Nerica Kuguru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Creative Design Lead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Nairobi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Creates the visual language for SmartCook and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      KOKO Networks.</a:t>
            </a:r>
            <a:r>
              <a:rPr lang="en-US" sz="2000"/>
              <a:t> 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3509500" y="229900"/>
            <a:ext cx="63963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Mwaura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 And Finance Analyst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market research data and draw business insights from it that inform strategy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Creating financial models to optimize operations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vid.jpeg"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363" y="294100"/>
            <a:ext cx="2795401" cy="279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3424975" y="3656875"/>
            <a:ext cx="71688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Javan Munyiri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 - Agent Network Management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Design and Roll out a Vibrant Agency Network across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the Country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javan.jpg" id="183" name="Google Shape;18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175" y="3645301"/>
            <a:ext cx="2859600" cy="28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/>
        </p:nvSpPr>
        <p:spPr>
          <a:xfrm>
            <a:off x="4043900" y="229900"/>
            <a:ext cx="5862000" cy="3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Brian Onyango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Engineer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969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Developing, testing, maintaining, and deploying KOKO's android based products.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969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Translating software designs and wireframes into high quality code.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Designing, building and maintaining high quality, reusable, and reliable Java code.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4043900" y="344125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Douglas Omenda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Chief Engineer and HSE Officer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969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Responsible for overseeing the engineering designs, hardware and product supply chain operations, safety health and environment management system across the company.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4043900" y="3609675"/>
            <a:ext cx="565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Nduli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Mechatronic Systems Support Engineer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Mechatronics Support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Hardware and electronics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System processes development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live.jpg"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00" y="456963"/>
            <a:ext cx="2700800" cy="269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 Nduli~2.jpg" id="196" name="Google Shape;196;p27"/>
          <p:cNvPicPr preferRelativeResize="0"/>
          <p:nvPr/>
        </p:nvPicPr>
        <p:blipFill rotWithShape="1">
          <a:blip r:embed="rId4">
            <a:alphaModFix/>
          </a:blip>
          <a:srcRect b="59" l="0" r="0" t="69"/>
          <a:stretch/>
        </p:blipFill>
        <p:spPr>
          <a:xfrm>
            <a:off x="619925" y="3653175"/>
            <a:ext cx="2847176" cy="2847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uglas-3.jpg" id="197" name="Google Shape;197;p27"/>
          <p:cNvPicPr preferRelativeResize="0"/>
          <p:nvPr/>
        </p:nvPicPr>
        <p:blipFill rotWithShape="1">
          <a:blip r:embed="rId5">
            <a:alphaModFix/>
          </a:blip>
          <a:srcRect b="0" l="3686" r="3686" t="0"/>
          <a:stretch/>
        </p:blipFill>
        <p:spPr>
          <a:xfrm>
            <a:off x="585800" y="169203"/>
            <a:ext cx="2847176" cy="3063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4043900" y="344125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Michael Wakoli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Supply Chain Manager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969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Development,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improvement of the HSEQ management system at the depots, petrol stations and the entire fuel supply function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4043900" y="3609675"/>
            <a:ext cx="565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Peter Mwangi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UX/UI Designer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Define and implement Innovative solutions for the digital product direction, visuals and experience.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live.jpg"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00" y="456963"/>
            <a:ext cx="2700800" cy="269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terMwangi.jpg" id="205" name="Google Shape;205;p28"/>
          <p:cNvPicPr preferRelativeResize="0"/>
          <p:nvPr/>
        </p:nvPicPr>
        <p:blipFill rotWithShape="1">
          <a:blip r:embed="rId4">
            <a:alphaModFix/>
          </a:blip>
          <a:srcRect b="0" l="29" r="19" t="0"/>
          <a:stretch/>
        </p:blipFill>
        <p:spPr>
          <a:xfrm>
            <a:off x="619923" y="3719002"/>
            <a:ext cx="2781352" cy="2781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hael.JPG" id="206" name="Google Shape;206;p28"/>
          <p:cNvPicPr preferRelativeResize="0"/>
          <p:nvPr/>
        </p:nvPicPr>
        <p:blipFill rotWithShape="1">
          <a:blip r:embed="rId5">
            <a:alphaModFix/>
          </a:blip>
          <a:srcRect b="0" l="3531" r="3522" t="0"/>
          <a:stretch/>
        </p:blipFill>
        <p:spPr>
          <a:xfrm>
            <a:off x="432950" y="240025"/>
            <a:ext cx="2934200" cy="31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/>
        </p:nvSpPr>
        <p:spPr>
          <a:xfrm>
            <a:off x="4043900" y="344125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Olive Wachira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 Manager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Engineering team members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 and track quantity &amp; location of KOKO’s raw material inventories, tools and other assets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4043900" y="3609675"/>
            <a:ext cx="565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Terry Karungi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Manager - SmartCook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Leads product management team- Smartcook</a:t>
            </a:r>
            <a:endParaRPr/>
          </a:p>
        </p:txBody>
      </p:sp>
      <p:pic>
        <p:nvPicPr>
          <p:cNvPr descr="Olive.jpg"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75" y="344113"/>
            <a:ext cx="2700800" cy="269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rry.JPG"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23" y="3719002"/>
            <a:ext cx="2781351" cy="278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-20160315-WA0019~2.jpg" id="219" name="Google Shape;219;p30"/>
          <p:cNvPicPr preferRelativeResize="0"/>
          <p:nvPr/>
        </p:nvPicPr>
        <p:blipFill rotWithShape="1">
          <a:blip r:embed="rId3">
            <a:alphaModFix/>
          </a:blip>
          <a:srcRect b="18917" l="13893" r="16570" t="3897"/>
          <a:stretch/>
        </p:blipFill>
        <p:spPr>
          <a:xfrm>
            <a:off x="679550" y="397800"/>
            <a:ext cx="2755949" cy="30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4043889" y="3677391"/>
            <a:ext cx="56514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Woolsey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Development Manager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Nairobi/Kampala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Strategic planning and project management for test launch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Leads Market Dev team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John.JPG" id="221" name="Google Shape;22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50" y="3677400"/>
            <a:ext cx="2795050" cy="28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4043900" y="358700"/>
            <a:ext cx="565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Nathan Mwangi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Research Analyst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Intelligence 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Leads and executes Market Dev Projects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/>
        </p:nvSpPr>
        <p:spPr>
          <a:xfrm>
            <a:off x="4043900" y="312525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Nancy Koigi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GIS Analyst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Creation and Maintenance of Geo-database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Market Dev. Projects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-20160315-WA0051~2.jpg" id="228" name="Google Shape;228;p31"/>
          <p:cNvPicPr preferRelativeResize="0"/>
          <p:nvPr/>
        </p:nvPicPr>
        <p:blipFill rotWithShape="1">
          <a:blip r:embed="rId3">
            <a:alphaModFix/>
          </a:blip>
          <a:srcRect b="29397" l="5797" r="18906" t="16263"/>
          <a:stretch/>
        </p:blipFill>
        <p:spPr>
          <a:xfrm>
            <a:off x="657800" y="364800"/>
            <a:ext cx="2851800" cy="281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3915925" y="36228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Peter Mwako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Fabrication Engineer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fabrication of SmartCook Hardware components.</a:t>
            </a:r>
            <a:endParaRPr>
              <a:solidFill>
                <a:schemeClr val="dk1"/>
              </a:solidFill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and Commissioning 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_000.jpeg" id="230" name="Google Shape;230;p31"/>
          <p:cNvPicPr preferRelativeResize="0"/>
          <p:nvPr/>
        </p:nvPicPr>
        <p:blipFill rotWithShape="1">
          <a:blip r:embed="rId4">
            <a:alphaModFix/>
          </a:blip>
          <a:srcRect b="15807" l="5993" r="2364" t="7792"/>
          <a:stretch/>
        </p:blipFill>
        <p:spPr>
          <a:xfrm>
            <a:off x="657800" y="3846850"/>
            <a:ext cx="2523852" cy="280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4043900" y="36774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Greg Murray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Chief Executive Officer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Kampala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&amp; implementation of SmartCook strategy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Strategic partnerships with investors &amp; operators </a:t>
            </a:r>
            <a:endParaRPr>
              <a:solidFill>
                <a:schemeClr val="dk1"/>
              </a:solidFill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 of Directors member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4043889" y="229891"/>
            <a:ext cx="56514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Sagun Saxena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Director and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CTO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Design,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development, and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SmartCook technologies suite 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 &amp; manufacturing partnerships </a:t>
            </a:r>
            <a:endParaRPr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Board of Directors member </a:t>
            </a:r>
            <a:endParaRPr/>
          </a:p>
        </p:txBody>
      </p:sp>
      <p:pic>
        <p:nvPicPr>
          <p:cNvPr descr="Sagun.JPG"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50" y="353425"/>
            <a:ext cx="2923799" cy="2923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g.JPG"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50" y="3678375"/>
            <a:ext cx="2923802" cy="2921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/>
        </p:nvSpPr>
        <p:spPr>
          <a:xfrm>
            <a:off x="4043900" y="2299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Ashaba Kamahoro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Legal Coordinator</a:t>
            </a:r>
            <a:endParaRPr/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Ensures that the company’s operations are legally compliant.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shaba.JPG"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25" y="348225"/>
            <a:ext cx="2805473" cy="2805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4043889" y="3677391"/>
            <a:ext cx="56514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Mercy Langat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Care Manager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Timely and prompt answering of calls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 customer records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customer needs to achieve satisfaction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ercy.jpg"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25" y="3511550"/>
            <a:ext cx="2923776" cy="292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es.jpg" id="243" name="Google Shape;243;p33"/>
          <p:cNvPicPr preferRelativeResize="0"/>
          <p:nvPr/>
        </p:nvPicPr>
        <p:blipFill rotWithShape="1">
          <a:blip r:embed="rId3">
            <a:alphaModFix/>
          </a:blip>
          <a:srcRect b="9832" l="0" r="0" t="9832"/>
          <a:stretch/>
        </p:blipFill>
        <p:spPr>
          <a:xfrm>
            <a:off x="637225" y="3610425"/>
            <a:ext cx="2753967" cy="2805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4080450" y="3610425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Thies Timmermans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Design Engineer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Amsterdam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Development of Smartcook Hardware technologies</a:t>
            </a:r>
            <a:endParaRPr/>
          </a:p>
        </p:txBody>
      </p:sp>
      <p:pic>
        <p:nvPicPr>
          <p:cNvPr descr="Lenny.jpg" id="245" name="Google Shape;2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375" y="444750"/>
            <a:ext cx="2753975" cy="27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3963050" y="317175"/>
            <a:ext cx="57636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Leonard Irungu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Assistant Product Manager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collection of Product user feedback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Prototype and wireframe product apps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 in general product management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hies.jpg" id="247" name="Google Shape;2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25" y="3602563"/>
            <a:ext cx="2753974" cy="293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/>
        </p:nvSpPr>
        <p:spPr>
          <a:xfrm>
            <a:off x="4043900" y="3475063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Anne Ngugi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 Relationship Manager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Planning and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executing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specific sales programs as per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territory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ensure business growth.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Relationship Management Of KOKO Point Agents  across the region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4"/>
          <p:cNvSpPr txBox="1"/>
          <p:nvPr/>
        </p:nvSpPr>
        <p:spPr>
          <a:xfrm>
            <a:off x="3973225" y="306550"/>
            <a:ext cx="57636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Elton Mutize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Development Manager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Kampala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Developing and strengthening government, business and civil society relationships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lton Mutize pic .jpg"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63" y="350512"/>
            <a:ext cx="2696375" cy="269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ton Mutize pic .jpg"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25" y="296463"/>
            <a:ext cx="2837123" cy="2845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7781.JPG" id="256" name="Google Shape;25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425" y="3567025"/>
            <a:ext cx="3493473" cy="2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/>
        </p:nvSpPr>
        <p:spPr>
          <a:xfrm>
            <a:off x="4044000" y="3363525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Phylis Achieng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Associate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teams of data collection contractors in the field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Organise field activities and ensure smooth operation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collection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3973225" y="306550"/>
            <a:ext cx="57636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Lucy Wanja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Care Relations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Timely and prompt answering of calls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 customer records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customer needs to achieve satisfaction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lton Mutize pic .jpg"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63" y="350512"/>
            <a:ext cx="2696375" cy="269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9055.JPG"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17684" r="17678" t="0"/>
          <a:stretch/>
        </p:blipFill>
        <p:spPr>
          <a:xfrm>
            <a:off x="730387" y="262500"/>
            <a:ext cx="2785551" cy="287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8756.JPG" id="265" name="Google Shape;265;p35"/>
          <p:cNvPicPr preferRelativeResize="0"/>
          <p:nvPr/>
        </p:nvPicPr>
        <p:blipFill rotWithShape="1">
          <a:blip r:embed="rId5">
            <a:alphaModFix/>
          </a:blip>
          <a:srcRect b="25991" l="0" r="0" t="25991"/>
          <a:stretch/>
        </p:blipFill>
        <p:spPr>
          <a:xfrm>
            <a:off x="443975" y="3590950"/>
            <a:ext cx="3467899" cy="269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/>
        </p:nvSpPr>
        <p:spPr>
          <a:xfrm>
            <a:off x="4043900" y="3475063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Joseph.jpg" id="271" name="Google Shape;271;p36"/>
          <p:cNvPicPr preferRelativeResize="0"/>
          <p:nvPr/>
        </p:nvPicPr>
        <p:blipFill rotWithShape="1">
          <a:blip r:embed="rId3">
            <a:alphaModFix/>
          </a:blip>
          <a:srcRect b="24998" l="23319" r="21251" t="4663"/>
          <a:stretch/>
        </p:blipFill>
        <p:spPr>
          <a:xfrm>
            <a:off x="730375" y="761900"/>
            <a:ext cx="2753976" cy="232942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/>
        </p:nvSpPr>
        <p:spPr>
          <a:xfrm>
            <a:off x="3963050" y="641400"/>
            <a:ext cx="5763600" cy="3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 Nyabwa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Supply Chain Coordinator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Maintain an approved service provider database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Prepare Comprehensive cost analysis as basis for price negotiations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Ensure completeness of procurement requirements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_9042.JPG" id="273" name="Google Shape;273;p36"/>
          <p:cNvPicPr preferRelativeResize="0"/>
          <p:nvPr/>
        </p:nvPicPr>
        <p:blipFill rotWithShape="1">
          <a:blip r:embed="rId4">
            <a:alphaModFix/>
          </a:blip>
          <a:srcRect b="0" l="16645" r="16638" t="0"/>
          <a:stretch/>
        </p:blipFill>
        <p:spPr>
          <a:xfrm>
            <a:off x="574250" y="761900"/>
            <a:ext cx="2926602" cy="30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renda.jpg" id="278" name="Google Shape;278;p37"/>
          <p:cNvPicPr preferRelativeResize="0"/>
          <p:nvPr/>
        </p:nvPicPr>
        <p:blipFill rotWithShape="1">
          <a:blip r:embed="rId3">
            <a:alphaModFix/>
          </a:blip>
          <a:srcRect b="22601" l="19772" r="21782" t="7055"/>
          <a:stretch/>
        </p:blipFill>
        <p:spPr>
          <a:xfrm>
            <a:off x="692325" y="3672100"/>
            <a:ext cx="2878648" cy="248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4043900" y="3475063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Brenda Ongalo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Management Accountant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accounting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 accounting and reporting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Audit, Tax and Compliance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Joseph.jpg" id="280" name="Google Shape;280;p37"/>
          <p:cNvPicPr preferRelativeResize="0"/>
          <p:nvPr/>
        </p:nvPicPr>
        <p:blipFill rotWithShape="1">
          <a:blip r:embed="rId4">
            <a:alphaModFix/>
          </a:blip>
          <a:srcRect b="24998" l="23319" r="21251" t="4663"/>
          <a:stretch/>
        </p:blipFill>
        <p:spPr>
          <a:xfrm>
            <a:off x="730375" y="761900"/>
            <a:ext cx="2753976" cy="232942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3963050" y="621975"/>
            <a:ext cx="57636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Collins Waweru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Maintenance Technician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7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Support Assembly of KOKO’s product suite </a:t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Field installations and commissioning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_9042.JPG" id="282" name="Google Shape;282;p37"/>
          <p:cNvPicPr preferRelativeResize="0"/>
          <p:nvPr/>
        </p:nvPicPr>
        <p:blipFill rotWithShape="1">
          <a:blip r:embed="rId5">
            <a:alphaModFix/>
          </a:blip>
          <a:srcRect b="0" l="16645" r="16638" t="0"/>
          <a:stretch/>
        </p:blipFill>
        <p:spPr>
          <a:xfrm>
            <a:off x="692325" y="550950"/>
            <a:ext cx="2786980" cy="27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/>
        </p:nvSpPr>
        <p:spPr>
          <a:xfrm>
            <a:off x="4043900" y="3475063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Doreen Gichuru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Accountant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the Accounting system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Payroll processing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Reconciliation of key accounts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Submission of taxes and returns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8"/>
          <p:cNvSpPr txBox="1"/>
          <p:nvPr/>
        </p:nvSpPr>
        <p:spPr>
          <a:xfrm>
            <a:off x="3973225" y="306550"/>
            <a:ext cx="57636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Carol Mukasa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Assistant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Kampala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</a:t>
            </a:r>
            <a:r>
              <a:rPr lang="en-US" sz="2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user based research and feedback on products and processes</a:t>
            </a:r>
            <a:endParaRPr sz="2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 operational up-time</a:t>
            </a:r>
            <a:r>
              <a:rPr lang="en-US" sz="2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of field based micro-pilot.</a:t>
            </a:r>
            <a:endParaRPr sz="2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lton Mutize pic .jpg"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63" y="350512"/>
            <a:ext cx="2696375" cy="269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sApp Image 2016-10-28 at 15.41.38.jpeg" id="290" name="Google Shape;290;p38"/>
          <p:cNvPicPr preferRelativeResize="0"/>
          <p:nvPr/>
        </p:nvPicPr>
        <p:blipFill rotWithShape="1">
          <a:blip r:embed="rId4">
            <a:alphaModFix/>
          </a:blip>
          <a:srcRect b="0" l="1550" r="1559" t="0"/>
          <a:stretch/>
        </p:blipFill>
        <p:spPr>
          <a:xfrm>
            <a:off x="781567" y="262513"/>
            <a:ext cx="2785551" cy="2872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reen.JPG" id="291" name="Google Shape;291;p38"/>
          <p:cNvPicPr preferRelativeResize="0"/>
          <p:nvPr/>
        </p:nvPicPr>
        <p:blipFill rotWithShape="1">
          <a:blip r:embed="rId5">
            <a:alphaModFix/>
          </a:blip>
          <a:srcRect b="0" l="16554" r="16560" t="0"/>
          <a:stretch/>
        </p:blipFill>
        <p:spPr>
          <a:xfrm>
            <a:off x="681875" y="3380075"/>
            <a:ext cx="2882565" cy="28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/>
        </p:nvSpPr>
        <p:spPr>
          <a:xfrm>
            <a:off x="4043900" y="3475063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Moses Maresi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Safety Environment Quality Expeditor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Expeditious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acquisition and movement of documents, material and parts between service providers, third parties and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government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institutions.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3973225" y="306550"/>
            <a:ext cx="57636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Martin Wanjohi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 Relationship Manager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Agent marketing, Agent acquisition and Agent Network relationship management 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Relationship Management Of KOKO Point Agents  across the region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_20170113_094946~3.jpg" id="298" name="Google Shape;2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75" y="3380075"/>
            <a:ext cx="2882566" cy="287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7812.JPG" id="299" name="Google Shape;2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75" y="233825"/>
            <a:ext cx="3439375" cy="25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/>
        </p:nvSpPr>
        <p:spPr>
          <a:xfrm>
            <a:off x="4043900" y="3475063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Samuel Njenga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Maintenance Technician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700">
                <a:solidFill>
                  <a:srgbClr val="22222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Support Assembly of KOKO’s product suite </a:t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2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Field installations and commissioning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3973225" y="306550"/>
            <a:ext cx="5763600" cy="27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Patrick Kirui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Maintenance Technician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700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 Assembly of KOKO’s product suite</a:t>
            </a: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●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Field installations and commissioning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_20170615_163419.jpg" id="306" name="Google Shape;306;p40"/>
          <p:cNvPicPr preferRelativeResize="0"/>
          <p:nvPr/>
        </p:nvPicPr>
        <p:blipFill rotWithShape="1">
          <a:blip r:embed="rId3">
            <a:alphaModFix/>
          </a:blip>
          <a:srcRect b="12637" l="0" r="0" t="12629"/>
          <a:stretch/>
        </p:blipFill>
        <p:spPr>
          <a:xfrm>
            <a:off x="294863" y="3383600"/>
            <a:ext cx="3117742" cy="3106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70615_164827.jpg" id="307" name="Google Shape;307;p40"/>
          <p:cNvPicPr preferRelativeResize="0"/>
          <p:nvPr/>
        </p:nvPicPr>
        <p:blipFill rotWithShape="1">
          <a:blip r:embed="rId4">
            <a:alphaModFix/>
          </a:blip>
          <a:srcRect b="22471" l="0" r="0" t="22465"/>
          <a:stretch/>
        </p:blipFill>
        <p:spPr>
          <a:xfrm>
            <a:off x="183575" y="306550"/>
            <a:ext cx="3340324" cy="250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type="ctrTitle"/>
          </p:nvPr>
        </p:nvSpPr>
        <p:spPr>
          <a:xfrm>
            <a:off x="66000" y="66475"/>
            <a:ext cx="9840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/>
              <a:t>Stove Profiles </a:t>
            </a:r>
            <a:endParaRPr sz="9600"/>
          </a:p>
        </p:txBody>
      </p:sp>
      <p:sp>
        <p:nvSpPr>
          <p:cNvPr id="313" name="Google Shape;313;p41"/>
          <p:cNvSpPr txBox="1"/>
          <p:nvPr>
            <p:ph type="ctrTitle"/>
          </p:nvPr>
        </p:nvSpPr>
        <p:spPr>
          <a:xfrm>
            <a:off x="66075" y="4094175"/>
            <a:ext cx="9840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8000"/>
              <a:t>Product </a:t>
            </a:r>
            <a:endParaRPr b="1"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8000"/>
              <a:t>Management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4043889" y="3677391"/>
            <a:ext cx="56514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Micael da Costa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Chief Systems Architect + Chief of Staff 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Design, develop &amp; maintain SmartCook’s software &amp; electronics systems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Company-wide operations mgmt &amp; PMO</a:t>
            </a:r>
            <a:endParaRPr>
              <a:solidFill>
                <a:schemeClr val="dk1"/>
              </a:solidFill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Committee member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043900" y="2299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Stokes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Chief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Officer + HR O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fficer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planning &amp; management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HR &amp; Performance Management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Legals &amp; regulatory compliance 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Committee member </a:t>
            </a:r>
            <a:endParaRPr/>
          </a:p>
        </p:txBody>
      </p:sp>
      <p:pic>
        <p:nvPicPr>
          <p:cNvPr descr="NS.jpg"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87" y="420725"/>
            <a:ext cx="2828933" cy="283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ael.JPG"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675" y="3772250"/>
            <a:ext cx="2828950" cy="28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ctrTitle"/>
          </p:nvPr>
        </p:nvSpPr>
        <p:spPr>
          <a:xfrm>
            <a:off x="66075" y="284175"/>
            <a:ext cx="9840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8000"/>
              <a:t>Business and Market Development</a:t>
            </a:r>
            <a:endParaRPr sz="8000"/>
          </a:p>
        </p:txBody>
      </p:sp>
      <p:sp>
        <p:nvSpPr>
          <p:cNvPr id="319" name="Google Shape;319;p42"/>
          <p:cNvSpPr txBox="1"/>
          <p:nvPr>
            <p:ph type="ctrTitle"/>
          </p:nvPr>
        </p:nvSpPr>
        <p:spPr>
          <a:xfrm>
            <a:off x="66075" y="3332175"/>
            <a:ext cx="9840000" cy="23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/>
              <a:t>Technology Development</a:t>
            </a:r>
            <a:endParaRPr sz="8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ctrTitle"/>
          </p:nvPr>
        </p:nvSpPr>
        <p:spPr>
          <a:xfrm>
            <a:off x="0" y="3276600"/>
            <a:ext cx="9906000" cy="16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00">
                <a:solidFill>
                  <a:srgbClr val="FF00FF"/>
                </a:solidFill>
              </a:rPr>
              <a:t>PLACEMENT</a:t>
            </a:r>
            <a:endParaRPr sz="10800">
              <a:solidFill>
                <a:srgbClr val="FF00FF"/>
              </a:solidFill>
            </a:endParaRPr>
          </a:p>
        </p:txBody>
      </p:sp>
      <p:sp>
        <p:nvSpPr>
          <p:cNvPr id="325" name="Google Shape;325;p43"/>
          <p:cNvSpPr txBox="1"/>
          <p:nvPr>
            <p:ph type="ctrTitle"/>
          </p:nvPr>
        </p:nvSpPr>
        <p:spPr>
          <a:xfrm>
            <a:off x="0" y="4953000"/>
            <a:ext cx="9906000" cy="16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00">
                <a:solidFill>
                  <a:srgbClr val="0000FF"/>
                </a:solidFill>
              </a:rPr>
              <a:t>PROMOTION</a:t>
            </a:r>
            <a:endParaRPr sz="10800">
              <a:solidFill>
                <a:srgbClr val="0000FF"/>
              </a:solidFill>
            </a:endParaRPr>
          </a:p>
        </p:txBody>
      </p:sp>
      <p:sp>
        <p:nvSpPr>
          <p:cNvPr id="326" name="Google Shape;326;p43"/>
          <p:cNvSpPr txBox="1"/>
          <p:nvPr>
            <p:ph type="ctrTitle"/>
          </p:nvPr>
        </p:nvSpPr>
        <p:spPr>
          <a:xfrm>
            <a:off x="0" y="-152400"/>
            <a:ext cx="9906000" cy="16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00">
                <a:solidFill>
                  <a:srgbClr val="980000"/>
                </a:solidFill>
              </a:rPr>
              <a:t>PRODUCT</a:t>
            </a:r>
            <a:endParaRPr sz="10800">
              <a:solidFill>
                <a:srgbClr val="980000"/>
              </a:solidFill>
            </a:endParaRPr>
          </a:p>
        </p:txBody>
      </p:sp>
      <p:sp>
        <p:nvSpPr>
          <p:cNvPr id="327" name="Google Shape;327;p43"/>
          <p:cNvSpPr txBox="1"/>
          <p:nvPr>
            <p:ph type="ctrTitle"/>
          </p:nvPr>
        </p:nvSpPr>
        <p:spPr>
          <a:xfrm>
            <a:off x="0" y="1524000"/>
            <a:ext cx="9906000" cy="16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00">
                <a:solidFill>
                  <a:srgbClr val="FF0000"/>
                </a:solidFill>
              </a:rPr>
              <a:t>PRICE</a:t>
            </a:r>
            <a:endParaRPr sz="10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ctrTitle"/>
          </p:nvPr>
        </p:nvSpPr>
        <p:spPr>
          <a:xfrm>
            <a:off x="0" y="0"/>
            <a:ext cx="9906000" cy="16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00">
                <a:solidFill>
                  <a:srgbClr val="9900FF"/>
                </a:solidFill>
              </a:rPr>
              <a:t>PEOPLE</a:t>
            </a:r>
            <a:endParaRPr sz="10800">
              <a:solidFill>
                <a:srgbClr val="9900FF"/>
              </a:solidFill>
            </a:endParaRPr>
          </a:p>
        </p:txBody>
      </p:sp>
      <p:sp>
        <p:nvSpPr>
          <p:cNvPr id="333" name="Google Shape;333;p44"/>
          <p:cNvSpPr txBox="1"/>
          <p:nvPr>
            <p:ph type="ctrTitle"/>
          </p:nvPr>
        </p:nvSpPr>
        <p:spPr>
          <a:xfrm>
            <a:off x="0" y="1447800"/>
            <a:ext cx="9906000" cy="163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800"/>
              <a:t>PROCESS</a:t>
            </a:r>
            <a:endParaRPr sz="10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/>
        </p:nvSpPr>
        <p:spPr>
          <a:xfrm>
            <a:off x="4149189" y="3770916"/>
            <a:ext cx="56514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Amanda Donahue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Manager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969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Executive Management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Research/Intelligence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Government Relations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Partnerships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Resources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Support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938600" y="63650"/>
            <a:ext cx="5862000" cy="3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 Agnew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Development &amp; Communications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Managing KOKO's external and internal communications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Managing all press/media engagement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Supporting GM on business development and investor relations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Ed.JPG"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119" r="119" t="0"/>
          <a:stretch/>
        </p:blipFill>
        <p:spPr>
          <a:xfrm>
            <a:off x="551300" y="259775"/>
            <a:ext cx="3077898" cy="30851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7948.JPG"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75" y="3625450"/>
            <a:ext cx="3657574" cy="28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/>
        </p:nvSpPr>
        <p:spPr>
          <a:xfrm>
            <a:off x="4043900" y="35827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Mukisa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Systems Engineer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/ Kampala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Embedded systems development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Android software development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Electromechanical systems maintenance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Product testing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980575" y="37635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Kevin Otieno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Engineer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 the technical design, and manage agile development of KOKO’s core Android products.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gello.JPG"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5" y="406650"/>
            <a:ext cx="2863200" cy="286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wer.jpg"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50" y="3749125"/>
            <a:ext cx="3013449" cy="275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py of Kevin.jpg"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25" y="283750"/>
            <a:ext cx="2863200" cy="310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/>
        </p:nvSpPr>
        <p:spPr>
          <a:xfrm>
            <a:off x="4043889" y="3677391"/>
            <a:ext cx="56514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Salim Faraj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Electronics and Systems Engineer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Design, development and testing of Electronic Systems</a:t>
            </a:r>
            <a:endParaRPr sz="2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043900" y="333925"/>
            <a:ext cx="58620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Grace Wanjiku</a:t>
            </a:r>
            <a:endParaRPr b="1" sz="4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Junior</a:t>
            </a:r>
            <a:r>
              <a:rPr b="1" lang="en-US" sz="24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 Test Engineer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Perform and improve on the manual release testing process and ensure our software runs smoothly.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Inspect automated tests continuously and ensure our target scope is covered.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G_9046.JPG"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17853" r="17853" t="0"/>
          <a:stretch/>
        </p:blipFill>
        <p:spPr>
          <a:xfrm>
            <a:off x="679550" y="458650"/>
            <a:ext cx="2766725" cy="2868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im.jpg" id="126" name="Google Shape;126;p18"/>
          <p:cNvPicPr preferRelativeResize="0"/>
          <p:nvPr/>
        </p:nvPicPr>
        <p:blipFill rotWithShape="1">
          <a:blip r:embed="rId4">
            <a:alphaModFix/>
          </a:blip>
          <a:srcRect b="0" l="1522" r="1512" t="0"/>
          <a:stretch/>
        </p:blipFill>
        <p:spPr>
          <a:xfrm>
            <a:off x="679550" y="3758725"/>
            <a:ext cx="2766725" cy="285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4043900" y="35827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Daniel Kaboshi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Sourcing and tracking of suppliers, components, fittings,and materials.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Supporting fabrication and assembly of fuel points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rgbClr val="21212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Calibrations</a:t>
            </a:r>
            <a:endParaRPr sz="2000">
              <a:solidFill>
                <a:srgbClr val="21212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980575" y="37635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44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b="1" lang="en-US" sz="4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Philip Nderitu</a:t>
            </a:r>
            <a:endParaRPr b="1" sz="4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libri"/>
              <a:buChar char="●"/>
            </a:pPr>
            <a:r>
              <a:rPr lang="en-US" sz="2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Systems assembly and testing.</a:t>
            </a:r>
            <a:endParaRPr sz="2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libri"/>
              <a:buChar char="●"/>
            </a:pPr>
            <a:r>
              <a:rPr lang="en-US" sz="2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Support operation of KOKO points with other members of engineering team.</a:t>
            </a:r>
            <a:endParaRPr sz="2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Calibri"/>
              <a:buChar char="●"/>
            </a:pPr>
            <a:r>
              <a:rPr lang="en-US" sz="20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Design improvement of KOKO points on both fabrication and operational requirements.</a:t>
            </a:r>
            <a:endParaRPr sz="20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ngello.JPG"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25" y="406650"/>
            <a:ext cx="2863200" cy="286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niel.jpg" id="134" name="Google Shape;134;p19"/>
          <p:cNvPicPr preferRelativeResize="0"/>
          <p:nvPr/>
        </p:nvPicPr>
        <p:blipFill rotWithShape="1">
          <a:blip r:embed="rId4">
            <a:alphaModFix/>
          </a:blip>
          <a:srcRect b="4254" l="0" r="0" t="4245"/>
          <a:stretch/>
        </p:blipFill>
        <p:spPr>
          <a:xfrm>
            <a:off x="502050" y="3749125"/>
            <a:ext cx="3013448" cy="275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ilip.jpg" id="135" name="Google Shape;135;p19"/>
          <p:cNvPicPr preferRelativeResize="0"/>
          <p:nvPr/>
        </p:nvPicPr>
        <p:blipFill rotWithShape="1">
          <a:blip r:embed="rId5">
            <a:alphaModFix/>
          </a:blip>
          <a:srcRect b="0" l="3951" r="3951" t="0"/>
          <a:stretch/>
        </p:blipFill>
        <p:spPr>
          <a:xfrm>
            <a:off x="616225" y="283750"/>
            <a:ext cx="2863200" cy="31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4043889" y="3553066"/>
            <a:ext cx="56514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Shrinath Balakrishnan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Pandas - Server side engineer</a:t>
            </a:r>
            <a:endParaRPr b="1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side developer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front end developer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334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Devops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hrinath RP.jpg"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3570175"/>
            <a:ext cx="2784725" cy="2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/>
        </p:nvSpPr>
        <p:spPr>
          <a:xfrm>
            <a:off x="4043900" y="2299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Karan Rai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Pandas - CEO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software product management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 end design and engineering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experience direction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Karan.PNG"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50" y="333925"/>
            <a:ext cx="2820432" cy="29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4043900" y="229900"/>
            <a:ext cx="5862000" cy="29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Piyush Katariya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Pandas - </a:t>
            </a:r>
            <a:r>
              <a:rPr b="1" lang="en-US" sz="24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Technical architect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software systems design and architecture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yush.JPG" id="149" name="Google Shape;149;p21"/>
          <p:cNvPicPr preferRelativeResize="0"/>
          <p:nvPr/>
        </p:nvPicPr>
        <p:blipFill rotWithShape="1">
          <a:blip r:embed="rId3">
            <a:alphaModFix/>
          </a:blip>
          <a:srcRect b="15786" l="0" r="0" t="15786"/>
          <a:stretch/>
        </p:blipFill>
        <p:spPr>
          <a:xfrm>
            <a:off x="642100" y="332278"/>
            <a:ext cx="2578500" cy="262994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/>
        </p:nvSpPr>
        <p:spPr>
          <a:xfrm>
            <a:off x="3995050" y="3614700"/>
            <a:ext cx="5862000" cy="26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Frasha Khan </a:t>
            </a: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Pandas - Scrum master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Pune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Delivery and Process management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rasha.jpg" id="151" name="Google Shape;151;p21"/>
          <p:cNvPicPr preferRelativeResize="0"/>
          <p:nvPr/>
        </p:nvPicPr>
        <p:blipFill rotWithShape="1">
          <a:blip r:embed="rId4">
            <a:alphaModFix/>
          </a:blip>
          <a:srcRect b="13620" l="0" r="0" t="13620"/>
          <a:stretch/>
        </p:blipFill>
        <p:spPr>
          <a:xfrm>
            <a:off x="585800" y="3614625"/>
            <a:ext cx="2634800" cy="269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